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625" r:id="rId2"/>
    <p:sldId id="615" r:id="rId3"/>
    <p:sldId id="643" r:id="rId4"/>
    <p:sldId id="640" r:id="rId5"/>
    <p:sldId id="641" r:id="rId6"/>
    <p:sldId id="642" r:id="rId7"/>
    <p:sldId id="644" r:id="rId8"/>
    <p:sldId id="647" r:id="rId9"/>
    <p:sldId id="651" r:id="rId10"/>
    <p:sldId id="654" r:id="rId11"/>
    <p:sldId id="648" r:id="rId12"/>
    <p:sldId id="652" r:id="rId13"/>
    <p:sldId id="655" r:id="rId14"/>
    <p:sldId id="657" r:id="rId15"/>
    <p:sldId id="649" r:id="rId16"/>
    <p:sldId id="653" r:id="rId17"/>
    <p:sldId id="658" r:id="rId18"/>
    <p:sldId id="659" r:id="rId19"/>
    <p:sldId id="656" r:id="rId20"/>
    <p:sldId id="646" r:id="rId21"/>
    <p:sldId id="645" r:id="rId22"/>
    <p:sldId id="650" r:id="rId23"/>
    <p:sldId id="6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49" autoAdjust="0"/>
  </p:normalViewPr>
  <p:slideViewPr>
    <p:cSldViewPr snapToGrid="0">
      <p:cViewPr varScale="1">
        <p:scale>
          <a:sx n="67" d="100"/>
          <a:sy n="67" d="100"/>
        </p:scale>
        <p:origin x="8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2C4E6-5047-478E-862B-8820D1D6C168}"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B9146-F202-43E3-9FDE-603528581E13}" type="slidenum">
              <a:rPr lang="en-US" smtClean="0"/>
              <a:t>‹#›</a:t>
            </a:fld>
            <a:endParaRPr lang="en-US"/>
          </a:p>
        </p:txBody>
      </p:sp>
    </p:spTree>
    <p:extLst>
      <p:ext uri="{BB962C8B-B14F-4D97-AF65-F5344CB8AC3E}">
        <p14:creationId xmlns:p14="http://schemas.microsoft.com/office/powerpoint/2010/main" val="207726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B9146-F202-43E3-9FDE-603528581E13}" type="slidenum">
              <a:rPr lang="en-US" smtClean="0"/>
              <a:t>4</a:t>
            </a:fld>
            <a:endParaRPr lang="en-US"/>
          </a:p>
        </p:txBody>
      </p:sp>
    </p:spTree>
    <p:extLst>
      <p:ext uri="{BB962C8B-B14F-4D97-AF65-F5344CB8AC3E}">
        <p14:creationId xmlns:p14="http://schemas.microsoft.com/office/powerpoint/2010/main" val="376835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F3F3F"/>
                </a:solidFill>
                <a:effectLst/>
                <a:latin typeface="Open Sans" panose="020B0606030504020204" pitchFamily="34" charset="0"/>
              </a:rPr>
              <a:t>You can also chain outputs and inputs together: the output of one callback function could be the input of another callback function.</a:t>
            </a:r>
            <a:endParaRPr lang="en-US" dirty="0"/>
          </a:p>
        </p:txBody>
      </p:sp>
      <p:sp>
        <p:nvSpPr>
          <p:cNvPr id="4" name="Slide Number Placeholder 3"/>
          <p:cNvSpPr>
            <a:spLocks noGrp="1"/>
          </p:cNvSpPr>
          <p:nvPr>
            <p:ph type="sldNum" sz="quarter" idx="5"/>
          </p:nvPr>
        </p:nvSpPr>
        <p:spPr/>
        <p:txBody>
          <a:bodyPr/>
          <a:lstStyle/>
          <a:p>
            <a:fld id="{15AB9146-F202-43E3-9FDE-603528581E13}" type="slidenum">
              <a:rPr lang="en-US" smtClean="0"/>
              <a:t>19</a:t>
            </a:fld>
            <a:endParaRPr lang="en-US"/>
          </a:p>
        </p:txBody>
      </p:sp>
    </p:spTree>
    <p:extLst>
      <p:ext uri="{BB962C8B-B14F-4D97-AF65-F5344CB8AC3E}">
        <p14:creationId xmlns:p14="http://schemas.microsoft.com/office/powerpoint/2010/main" val="2687035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6BF9-329D-45E2-A8EC-1BE5C20F9F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2BC30-2482-4D64-82D5-1137A24F3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3D4B2-CDF8-41C7-93FA-87AECC913FD7}"/>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4B67D17F-69E5-4256-9B45-FC6308341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0FF87-23D2-43B7-8B5F-3BA5DCE70A13}"/>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35808203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F1F6-A16E-40A2-A0B1-2FCFEF316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DF9DD9-018C-4042-BF9F-E806C720A8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9C80D-8E3C-4E13-90DC-535A45985623}"/>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1DF2B620-738D-4344-8163-F4EA969AD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FBDF5-E634-45DA-9577-673ED7DAF311}"/>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23707358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4B527-1564-4317-86D1-CC3465EFAD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2D1ACC-46D0-4F64-9B18-2E59A2882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BF9F1-1C41-4CF9-8496-863785462E20}"/>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238D999B-13AA-4CBA-95F0-6BB059813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17712-47F8-4765-9B37-17D3BDF90C3A}"/>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11122437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33E1-2A20-4825-83D8-A6F7E45A5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5108F-E84F-4C61-82DE-C7E7FA744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5442F-28BE-44A6-A654-FAD50B623469}"/>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C945B361-BFFB-46C3-901C-149D3C35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818CD-2A4B-4B21-82A0-E9DB10CCA223}"/>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147326209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F1BDA-57ED-45BA-9A4D-F01740A25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61EE41-1DAD-4AB5-AFA4-57AFD9208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8E6D5F-91FB-46F2-B735-A4026608D89B}"/>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48C6F661-B419-47B5-A66A-C879ECB22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0E7D2-1555-4C64-AC1D-91584E32F918}"/>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145210416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B39F-7CF5-4868-9F54-61FDC3520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D9DF7C-40F1-456D-97FF-E0AE3DB7D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091EF1-6CFF-4B1E-85F7-63B1C65FE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B18857-F11D-4372-BBB1-1FFDD34E2738}"/>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6" name="Footer Placeholder 5">
            <a:extLst>
              <a:ext uri="{FF2B5EF4-FFF2-40B4-BE49-F238E27FC236}">
                <a16:creationId xmlns:a16="http://schemas.microsoft.com/office/drawing/2014/main" id="{59CA8544-9D7C-4375-85B1-2BA1E69639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77563-6622-4F14-A636-BBC49488B11B}"/>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92976053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C962-591E-4518-BB18-71159779BB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3B870D-0648-487E-B3A1-0C1F3BD52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32B18-2699-4EE9-85F1-9EE6FAABD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484330-DBF9-4894-A2EF-033726CFA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D3626D-03B8-4ABD-8339-D8A5DCDAC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AD62E3-A8D8-4849-8330-150EBECD9CEA}"/>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8" name="Footer Placeholder 7">
            <a:extLst>
              <a:ext uri="{FF2B5EF4-FFF2-40B4-BE49-F238E27FC236}">
                <a16:creationId xmlns:a16="http://schemas.microsoft.com/office/drawing/2014/main" id="{4FDE7CE1-9106-4E17-81C7-664646360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6EC4A3-5C48-4EC4-89AE-14EE7FCCBDA3}"/>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153909074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C2FD-FD39-4DC7-8DAB-F5BF9EC09D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BF68D6-4891-40C4-AC43-AA1AF86DA1C2}"/>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4" name="Footer Placeholder 3">
            <a:extLst>
              <a:ext uri="{FF2B5EF4-FFF2-40B4-BE49-F238E27FC236}">
                <a16:creationId xmlns:a16="http://schemas.microsoft.com/office/drawing/2014/main" id="{4D8FECFC-C392-4A01-979D-53FACD454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B2DCE-9C77-48A2-9C4D-92B8F3ECA2D5}"/>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316568877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BBFC9-2427-40A7-9E54-1780F2B45EDE}"/>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3" name="Footer Placeholder 2">
            <a:extLst>
              <a:ext uri="{FF2B5EF4-FFF2-40B4-BE49-F238E27FC236}">
                <a16:creationId xmlns:a16="http://schemas.microsoft.com/office/drawing/2014/main" id="{165ADD09-BE10-4BBD-9492-D69140ABA6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675434-5CCC-44C8-81D4-7D5A41673B2E}"/>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29462765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D5AA-C067-4528-BF16-FF3C41020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17B159-88E7-4D7A-8D09-6AC0533E8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DB76D5-BF65-4C41-8E53-446BD8482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517FEE-DF56-4963-8604-14257895010A}"/>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6" name="Footer Placeholder 5">
            <a:extLst>
              <a:ext uri="{FF2B5EF4-FFF2-40B4-BE49-F238E27FC236}">
                <a16:creationId xmlns:a16="http://schemas.microsoft.com/office/drawing/2014/main" id="{3D21F23F-F60E-4BD2-8E69-7ED34C826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DC2A1-7201-4F5F-97C5-C282302FA2D2}"/>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89033411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78D1-2E44-4BA5-991D-378649430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B55760-C3F5-4ECC-8BA6-2731C9182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168798-7DA1-4507-A0FA-CE2888C78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83DEF6-6E1C-40C8-BC9B-043659E75E81}"/>
              </a:ext>
            </a:extLst>
          </p:cNvPr>
          <p:cNvSpPr>
            <a:spLocks noGrp="1"/>
          </p:cNvSpPr>
          <p:nvPr>
            <p:ph type="dt" sz="half" idx="10"/>
          </p:nvPr>
        </p:nvSpPr>
        <p:spPr/>
        <p:txBody>
          <a:bodyPr/>
          <a:lstStyle/>
          <a:p>
            <a:fld id="{C094F564-5E31-4418-85CE-0CBC708C0278}" type="datetimeFigureOut">
              <a:rPr lang="en-US" smtClean="0"/>
              <a:t>9/15/2021</a:t>
            </a:fld>
            <a:endParaRPr lang="en-US"/>
          </a:p>
        </p:txBody>
      </p:sp>
      <p:sp>
        <p:nvSpPr>
          <p:cNvPr id="6" name="Footer Placeholder 5">
            <a:extLst>
              <a:ext uri="{FF2B5EF4-FFF2-40B4-BE49-F238E27FC236}">
                <a16:creationId xmlns:a16="http://schemas.microsoft.com/office/drawing/2014/main" id="{474B6332-9B72-43AD-B5CB-9611F9B027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87B7C-9ECF-4BB5-9CC1-6C3DDC45284B}"/>
              </a:ext>
            </a:extLst>
          </p:cNvPr>
          <p:cNvSpPr>
            <a:spLocks noGrp="1"/>
          </p:cNvSpPr>
          <p:nvPr>
            <p:ph type="sldNum" sz="quarter" idx="12"/>
          </p:nvPr>
        </p:nvSpPr>
        <p:spPr/>
        <p:txBody>
          <a:bodyPr/>
          <a:lstStyle/>
          <a:p>
            <a:fld id="{81AF86C5-7756-4503-9D89-7D75B05FFB06}" type="slidenum">
              <a:rPr lang="en-US" smtClean="0"/>
              <a:t>‹#›</a:t>
            </a:fld>
            <a:endParaRPr lang="en-US"/>
          </a:p>
        </p:txBody>
      </p:sp>
    </p:spTree>
    <p:extLst>
      <p:ext uri="{BB962C8B-B14F-4D97-AF65-F5344CB8AC3E}">
        <p14:creationId xmlns:p14="http://schemas.microsoft.com/office/powerpoint/2010/main" val="141648346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CA5D92-CB1D-407A-A008-99508C6CE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ABA76B-9982-4BF0-9143-0E9D0ED8D7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65062-82A4-4426-84A6-AE57FE353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4F564-5E31-4418-85CE-0CBC708C0278}" type="datetimeFigureOut">
              <a:rPr lang="en-US" smtClean="0"/>
              <a:t>9/15/2021</a:t>
            </a:fld>
            <a:endParaRPr lang="en-US"/>
          </a:p>
        </p:txBody>
      </p:sp>
      <p:sp>
        <p:nvSpPr>
          <p:cNvPr id="5" name="Footer Placeholder 4">
            <a:extLst>
              <a:ext uri="{FF2B5EF4-FFF2-40B4-BE49-F238E27FC236}">
                <a16:creationId xmlns:a16="http://schemas.microsoft.com/office/drawing/2014/main" id="{0698A7F6-72E1-470C-B86C-4120242DFE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B7CADD-9A07-44B3-BBBB-1426C50E23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F86C5-7756-4503-9D89-7D75B05FFB06}" type="slidenum">
              <a:rPr lang="en-US" smtClean="0"/>
              <a:t>‹#›</a:t>
            </a:fld>
            <a:endParaRPr lang="en-US"/>
          </a:p>
        </p:txBody>
      </p:sp>
    </p:spTree>
    <p:extLst>
      <p:ext uri="{BB962C8B-B14F-4D97-AF65-F5344CB8AC3E}">
        <p14:creationId xmlns:p14="http://schemas.microsoft.com/office/powerpoint/2010/main" val="3719145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man-raslan-669273173/"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C76B-1678-4F0D-978B-6EA900C8053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DCB91D-C3F7-45C3-AC11-F58B428D74FA}"/>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F3F3ACDE-6C7C-4B42-89B5-60573421A520}"/>
              </a:ext>
            </a:extLst>
          </p:cNvPr>
          <p:cNvPicPr>
            <a:picLocks noChangeAspect="1"/>
          </p:cNvPicPr>
          <p:nvPr/>
        </p:nvPicPr>
        <p:blipFill>
          <a:blip r:embed="rId2"/>
          <a:stretch>
            <a:fillRect/>
          </a:stretch>
        </p:blipFill>
        <p:spPr>
          <a:xfrm>
            <a:off x="91732" y="154982"/>
            <a:ext cx="12008536" cy="6571281"/>
          </a:xfrm>
          <a:prstGeom prst="rect">
            <a:avLst/>
          </a:prstGeom>
        </p:spPr>
      </p:pic>
      <p:sp>
        <p:nvSpPr>
          <p:cNvPr id="4" name="Rectangle 3">
            <a:extLst>
              <a:ext uri="{FF2B5EF4-FFF2-40B4-BE49-F238E27FC236}">
                <a16:creationId xmlns:a16="http://schemas.microsoft.com/office/drawing/2014/main" id="{C7EBA77A-C25C-48BE-978B-5FAA47C55BED}"/>
              </a:ext>
            </a:extLst>
          </p:cNvPr>
          <p:cNvSpPr/>
          <p:nvPr/>
        </p:nvSpPr>
        <p:spPr>
          <a:xfrm>
            <a:off x="5314376" y="4014420"/>
            <a:ext cx="1563248" cy="830997"/>
          </a:xfrm>
          <a:prstGeom prst="rect">
            <a:avLst/>
          </a:prstGeom>
          <a:noFill/>
        </p:spPr>
        <p:txBody>
          <a:bodyPr wrap="none" lIns="91440" tIns="45720" rIns="91440" bIns="45720">
            <a:spAutoFit/>
          </a:bodyPr>
          <a:lstStyle/>
          <a:p>
            <a:pPr algn="ctr"/>
            <a:r>
              <a:rPr lang="en-US" sz="4800" b="1" cap="none" spc="50" dirty="0">
                <a:ln w="0"/>
                <a:solidFill>
                  <a:schemeClr val="bg2"/>
                </a:solidFill>
                <a:effectLst>
                  <a:innerShdw blurRad="63500" dist="50800" dir="13500000">
                    <a:srgbClr val="000000">
                      <a:alpha val="50000"/>
                    </a:srgbClr>
                  </a:innerShdw>
                </a:effectLst>
              </a:rPr>
              <a:t>Lab 2</a:t>
            </a:r>
          </a:p>
        </p:txBody>
      </p:sp>
      <p:sp>
        <p:nvSpPr>
          <p:cNvPr id="7" name="Rectangle 6">
            <a:extLst>
              <a:ext uri="{FF2B5EF4-FFF2-40B4-BE49-F238E27FC236}">
                <a16:creationId xmlns:a16="http://schemas.microsoft.com/office/drawing/2014/main" id="{DF9818A8-9902-449A-8E2E-6BA058CB6EC9}"/>
              </a:ext>
            </a:extLst>
          </p:cNvPr>
          <p:cNvSpPr/>
          <p:nvPr/>
        </p:nvSpPr>
        <p:spPr>
          <a:xfrm>
            <a:off x="4284942" y="4540662"/>
            <a:ext cx="3916458" cy="923330"/>
          </a:xfrm>
          <a:prstGeom prst="rect">
            <a:avLst/>
          </a:prstGeom>
          <a:noFill/>
        </p:spPr>
        <p:txBody>
          <a:bodyPr wrap="none" lIns="91440" tIns="45720" rIns="91440" bIns="45720">
            <a:spAutoFit/>
          </a:bodyPr>
          <a:lstStyle/>
          <a:p>
            <a:pPr algn="ctr"/>
            <a:r>
              <a:rPr lang="en-US" sz="5400" b="1" cap="none" spc="50" dirty="0">
                <a:ln w="0">
                  <a:solidFill>
                    <a:schemeClr val="bg1"/>
                  </a:solidFill>
                </a:ln>
                <a:solidFill>
                  <a:schemeClr val="bg1"/>
                </a:solidFill>
                <a:effectLst>
                  <a:innerShdw blurRad="63500" dist="50800" dir="13500000">
                    <a:srgbClr val="000000">
                      <a:alpha val="50000"/>
                    </a:srgbClr>
                  </a:innerShdw>
                </a:effectLst>
              </a:rPr>
              <a:t>Eman Raslan</a:t>
            </a:r>
          </a:p>
        </p:txBody>
      </p:sp>
      <p:pic>
        <p:nvPicPr>
          <p:cNvPr id="8" name="Picture 2" descr="Index of /wp-content/uploads/sites/2/2020/03/">
            <a:hlinkClick r:id="rId3"/>
            <a:extLst>
              <a:ext uri="{FF2B5EF4-FFF2-40B4-BE49-F238E27FC236}">
                <a16:creationId xmlns:a16="http://schemas.microsoft.com/office/drawing/2014/main" id="{2367B976-6054-454B-BB5C-0D1BB39BB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033" y="5366791"/>
            <a:ext cx="691933" cy="6022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31667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9794-C13C-419D-9A53-1DDFAF28C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DA3C1F-7520-439E-9EC6-C2475D2D90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06C87D-315B-4D06-BDBD-A203719BF797}"/>
              </a:ext>
            </a:extLst>
          </p:cNvPr>
          <p:cNvPicPr>
            <a:picLocks noChangeAspect="1"/>
          </p:cNvPicPr>
          <p:nvPr/>
        </p:nvPicPr>
        <p:blipFill rotWithShape="1">
          <a:blip r:embed="rId2"/>
          <a:srcRect l="16039" t="7774" r="28000" b="7877"/>
          <a:stretch/>
        </p:blipFill>
        <p:spPr>
          <a:xfrm>
            <a:off x="242887" y="1"/>
            <a:ext cx="11387137" cy="6858000"/>
          </a:xfrm>
          <a:prstGeom prst="rect">
            <a:avLst/>
          </a:prstGeom>
        </p:spPr>
      </p:pic>
    </p:spTree>
    <p:extLst>
      <p:ext uri="{BB962C8B-B14F-4D97-AF65-F5344CB8AC3E}">
        <p14:creationId xmlns:p14="http://schemas.microsoft.com/office/powerpoint/2010/main" val="2216468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1193-E8B5-444E-9C00-7B3E6F0F2672}"/>
              </a:ext>
            </a:extLst>
          </p:cNvPr>
          <p:cNvSpPr>
            <a:spLocks noGrp="1"/>
          </p:cNvSpPr>
          <p:nvPr>
            <p:ph type="title"/>
          </p:nvPr>
        </p:nvSpPr>
        <p:spPr>
          <a:xfrm>
            <a:off x="1676400" y="2103437"/>
            <a:ext cx="10515600" cy="1325563"/>
          </a:xfrm>
        </p:spPr>
        <p:txBody>
          <a:bodyPr>
            <a:normAutofit/>
          </a:bodyPr>
          <a:lstStyle/>
          <a:p>
            <a:r>
              <a:rPr lang="en-US" b="1" i="0" u="none" strike="noStrike" dirty="0">
                <a:solidFill>
                  <a:schemeClr val="bg1"/>
                </a:solidFill>
                <a:effectLst/>
                <a:latin typeface="Calibri" panose="020F0502020204030204" pitchFamily="34" charset="0"/>
              </a:rPr>
              <a:t>Multiple Outputs</a:t>
            </a:r>
            <a:endParaRPr lang="en-US" dirty="0">
              <a:solidFill>
                <a:schemeClr val="bg1"/>
              </a:solidFill>
            </a:endParaRPr>
          </a:p>
        </p:txBody>
      </p:sp>
    </p:spTree>
    <p:extLst>
      <p:ext uri="{BB962C8B-B14F-4D97-AF65-F5344CB8AC3E}">
        <p14:creationId xmlns:p14="http://schemas.microsoft.com/office/powerpoint/2010/main" val="39272823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0350-AD44-48E2-A45C-84D0B4E8D2A6}"/>
              </a:ext>
            </a:extLst>
          </p:cNvPr>
          <p:cNvSpPr>
            <a:spLocks noGrp="1"/>
          </p:cNvSpPr>
          <p:nvPr>
            <p:ph type="title"/>
          </p:nvPr>
        </p:nvSpPr>
        <p:spPr/>
        <p:txBody>
          <a:bodyPr/>
          <a:lstStyle/>
          <a:p>
            <a:r>
              <a:rPr lang="en-US" b="1" dirty="0">
                <a:solidFill>
                  <a:schemeClr val="accent1">
                    <a:lumMod val="75000"/>
                  </a:schemeClr>
                </a:solidFill>
              </a:rPr>
              <a:t>Dash – Callbacks: Example 4</a:t>
            </a:r>
            <a:endParaRPr lang="en-US" dirty="0"/>
          </a:p>
        </p:txBody>
      </p:sp>
      <p:sp>
        <p:nvSpPr>
          <p:cNvPr id="3" name="Content Placeholder 2">
            <a:extLst>
              <a:ext uri="{FF2B5EF4-FFF2-40B4-BE49-F238E27FC236}">
                <a16:creationId xmlns:a16="http://schemas.microsoft.com/office/drawing/2014/main" id="{9407E9CE-BE55-4469-92D8-8F30D3FF7D7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CF44B8-01C8-46C4-A196-23A602635708}"/>
              </a:ext>
            </a:extLst>
          </p:cNvPr>
          <p:cNvPicPr>
            <a:picLocks noChangeAspect="1"/>
          </p:cNvPicPr>
          <p:nvPr/>
        </p:nvPicPr>
        <p:blipFill rotWithShape="1">
          <a:blip r:embed="rId2"/>
          <a:srcRect t="12760" b="17484"/>
          <a:stretch/>
        </p:blipFill>
        <p:spPr>
          <a:xfrm>
            <a:off x="0" y="1414463"/>
            <a:ext cx="12192000" cy="5497512"/>
          </a:xfrm>
          <a:prstGeom prst="rect">
            <a:avLst/>
          </a:prstGeom>
        </p:spPr>
      </p:pic>
    </p:spTree>
    <p:extLst>
      <p:ext uri="{BB962C8B-B14F-4D97-AF65-F5344CB8AC3E}">
        <p14:creationId xmlns:p14="http://schemas.microsoft.com/office/powerpoint/2010/main" val="30831585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338D-30A7-4B22-B0DA-45E02D28AC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8F4F3F-F79B-47D0-958B-5A044F06B40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A104A5-352B-4BC4-B5B7-10EABC73067A}"/>
              </a:ext>
            </a:extLst>
          </p:cNvPr>
          <p:cNvPicPr>
            <a:picLocks noChangeAspect="1"/>
          </p:cNvPicPr>
          <p:nvPr/>
        </p:nvPicPr>
        <p:blipFill rotWithShape="1">
          <a:blip r:embed="rId2"/>
          <a:srcRect l="16172" t="7897" r="26875" b="8105"/>
          <a:stretch/>
        </p:blipFill>
        <p:spPr>
          <a:xfrm>
            <a:off x="0" y="0"/>
            <a:ext cx="12191999" cy="6857999"/>
          </a:xfrm>
          <a:prstGeom prst="rect">
            <a:avLst/>
          </a:prstGeom>
        </p:spPr>
      </p:pic>
    </p:spTree>
    <p:extLst>
      <p:ext uri="{BB962C8B-B14F-4D97-AF65-F5344CB8AC3E}">
        <p14:creationId xmlns:p14="http://schemas.microsoft.com/office/powerpoint/2010/main" val="33564751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942B77-CF31-4AA4-B2E5-3970C0977BB6}"/>
              </a:ext>
            </a:extLst>
          </p:cNvPr>
          <p:cNvSpPr txBox="1">
            <a:spLocks/>
          </p:cNvSpPr>
          <p:nvPr/>
        </p:nvSpPr>
        <p:spPr>
          <a:xfrm>
            <a:off x="1676400" y="210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u="none" strike="noStrike" dirty="0">
                <a:solidFill>
                  <a:schemeClr val="bg1"/>
                </a:solidFill>
                <a:effectLst/>
                <a:latin typeface="Calibri" panose="020F0502020204030204" pitchFamily="34" charset="0"/>
              </a:rPr>
              <a:t>Controlling Callbacks with Dash State</a:t>
            </a:r>
            <a:endParaRPr lang="en-US" dirty="0">
              <a:solidFill>
                <a:schemeClr val="bg1"/>
              </a:solidFill>
            </a:endParaRPr>
          </a:p>
        </p:txBody>
      </p:sp>
    </p:spTree>
    <p:extLst>
      <p:ext uri="{BB962C8B-B14F-4D97-AF65-F5344CB8AC3E}">
        <p14:creationId xmlns:p14="http://schemas.microsoft.com/office/powerpoint/2010/main" val="168941295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35A7-6592-4E99-95E5-62C2AE9E1717}"/>
              </a:ext>
            </a:extLst>
          </p:cNvPr>
          <p:cNvSpPr>
            <a:spLocks noGrp="1"/>
          </p:cNvSpPr>
          <p:nvPr>
            <p:ph type="title"/>
          </p:nvPr>
        </p:nvSpPr>
        <p:spPr/>
        <p:txBody>
          <a:bodyPr>
            <a:normAutofit/>
          </a:bodyPr>
          <a:lstStyle/>
          <a:p>
            <a:r>
              <a:rPr lang="en-US" b="1" i="0" u="none" strike="noStrike" dirty="0">
                <a:solidFill>
                  <a:schemeClr val="accent1">
                    <a:lumMod val="75000"/>
                  </a:schemeClr>
                </a:solidFill>
                <a:effectLst/>
                <a:latin typeface="Calibri" panose="020F0502020204030204" pitchFamily="34" charset="0"/>
              </a:rPr>
              <a:t>Controlling Callbacks with Dash State</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743B65AE-FA3E-4656-87D0-72993A404929}"/>
              </a:ext>
            </a:extLst>
          </p:cNvPr>
          <p:cNvSpPr>
            <a:spLocks noGrp="1"/>
          </p:cNvSpPr>
          <p:nvPr>
            <p:ph idx="1"/>
          </p:nvPr>
        </p:nvSpPr>
        <p:spPr/>
        <p:txBody>
          <a:bodyPr/>
          <a:lstStyle/>
          <a:p>
            <a:pPr marL="228600" algn="just" rtl="0">
              <a:spcBef>
                <a:spcPts val="1000"/>
              </a:spcBef>
              <a:spcAft>
                <a:spcPts val="0"/>
              </a:spcAft>
            </a:pPr>
            <a:r>
              <a:rPr lang="en-US" sz="1800" b="0" i="0" u="none" strike="noStrike" dirty="0">
                <a:solidFill>
                  <a:schemeClr val="accent1">
                    <a:lumMod val="50000"/>
                  </a:schemeClr>
                </a:solidFill>
                <a:effectLst/>
                <a:latin typeface="Calibri" panose="020F0502020204030204" pitchFamily="34" charset="0"/>
              </a:rPr>
              <a:t>In the previous interactive examples we’ve seen how inputs immediately affect outputs. As soon as values are entered, the page updates to reflect any changes.</a:t>
            </a:r>
            <a:endParaRPr lang="en-US" b="0" dirty="0">
              <a:solidFill>
                <a:schemeClr val="accent1">
                  <a:lumMod val="50000"/>
                </a:schemeClr>
              </a:solidFill>
              <a:effectLst/>
            </a:endParaRPr>
          </a:p>
          <a:p>
            <a:pPr algn="just"/>
            <a:r>
              <a:rPr lang="en-US" sz="1800" b="0" i="0" u="none" strike="noStrike" dirty="0">
                <a:solidFill>
                  <a:schemeClr val="accent1">
                    <a:lumMod val="50000"/>
                  </a:schemeClr>
                </a:solidFill>
                <a:effectLst/>
                <a:latin typeface="Calibri" panose="020F0502020204030204" pitchFamily="34" charset="0"/>
              </a:rPr>
              <a:t>What if we wanted to wait before displaying the page? What if we wanted time to enter a series of changes before submitting them? This is where </a:t>
            </a:r>
            <a:r>
              <a:rPr lang="en-US" sz="1800" b="1" i="0" u="none" strike="noStrike" dirty="0">
                <a:solidFill>
                  <a:srgbClr val="0070C0"/>
                </a:solidFill>
                <a:effectLst/>
                <a:latin typeface="Calibri" panose="020F0502020204030204" pitchFamily="34" charset="0"/>
              </a:rPr>
              <a:t>dash.dependencies.State</a:t>
            </a:r>
            <a:r>
              <a:rPr lang="en-US" sz="1800" b="0" i="0" u="none" strike="noStrike" dirty="0">
                <a:solidFill>
                  <a:srgbClr val="000000"/>
                </a:solidFill>
                <a:effectLst/>
                <a:latin typeface="Calibri" panose="020F0502020204030204" pitchFamily="34" charset="0"/>
              </a:rPr>
              <a:t> </a:t>
            </a:r>
            <a:r>
              <a:rPr lang="en-US" sz="1800" b="0" i="0" u="none" strike="noStrike" dirty="0">
                <a:solidFill>
                  <a:schemeClr val="accent1">
                    <a:lumMod val="50000"/>
                  </a:schemeClr>
                </a:solidFill>
                <a:effectLst/>
                <a:latin typeface="Calibri" panose="020F0502020204030204" pitchFamily="34" charset="0"/>
              </a:rPr>
              <a:t>comes in. Dash offers the ability to store saved changes, and send them back on command.</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0E7781D9-E98E-4F99-B7A0-CFB710F59229}"/>
              </a:ext>
            </a:extLst>
          </p:cNvPr>
          <p:cNvPicPr>
            <a:picLocks noChangeAspect="1"/>
          </p:cNvPicPr>
          <p:nvPr/>
        </p:nvPicPr>
        <p:blipFill rotWithShape="1">
          <a:blip r:embed="rId2"/>
          <a:srcRect l="26836" t="24641" r="26992" b="63131"/>
          <a:stretch/>
        </p:blipFill>
        <p:spPr>
          <a:xfrm>
            <a:off x="6386513" y="4743451"/>
            <a:ext cx="5629275" cy="838200"/>
          </a:xfrm>
          <a:prstGeom prst="rect">
            <a:avLst/>
          </a:prstGeom>
        </p:spPr>
      </p:pic>
      <p:pic>
        <p:nvPicPr>
          <p:cNvPr id="7" name="Picture 6">
            <a:extLst>
              <a:ext uri="{FF2B5EF4-FFF2-40B4-BE49-F238E27FC236}">
                <a16:creationId xmlns:a16="http://schemas.microsoft.com/office/drawing/2014/main" id="{9E80ECD0-300C-41E0-A62A-B7F8621585FC}"/>
              </a:ext>
            </a:extLst>
          </p:cNvPr>
          <p:cNvPicPr>
            <a:picLocks noChangeAspect="1"/>
          </p:cNvPicPr>
          <p:nvPr/>
        </p:nvPicPr>
        <p:blipFill rotWithShape="1">
          <a:blip r:embed="rId3"/>
          <a:srcRect l="28477" t="65424" r="32969" b="22348"/>
          <a:stretch/>
        </p:blipFill>
        <p:spPr>
          <a:xfrm>
            <a:off x="442912" y="4743451"/>
            <a:ext cx="4700587" cy="838200"/>
          </a:xfrm>
          <a:prstGeom prst="rect">
            <a:avLst/>
          </a:prstGeom>
        </p:spPr>
      </p:pic>
    </p:spTree>
    <p:extLst>
      <p:ext uri="{BB962C8B-B14F-4D97-AF65-F5344CB8AC3E}">
        <p14:creationId xmlns:p14="http://schemas.microsoft.com/office/powerpoint/2010/main" val="409016863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5A19-603B-4F49-AD48-0B9123CED4B4}"/>
              </a:ext>
            </a:extLst>
          </p:cNvPr>
          <p:cNvSpPr>
            <a:spLocks noGrp="1"/>
          </p:cNvSpPr>
          <p:nvPr>
            <p:ph type="title"/>
          </p:nvPr>
        </p:nvSpPr>
        <p:spPr/>
        <p:txBody>
          <a:bodyPr/>
          <a:lstStyle/>
          <a:p>
            <a:r>
              <a:rPr lang="en-US" b="1" dirty="0">
                <a:solidFill>
                  <a:schemeClr val="accent1">
                    <a:lumMod val="75000"/>
                  </a:schemeClr>
                </a:solidFill>
              </a:rPr>
              <a:t>Dash – Callbacks: Example 5</a:t>
            </a:r>
            <a:endParaRPr lang="en-US" dirty="0"/>
          </a:p>
        </p:txBody>
      </p:sp>
      <p:pic>
        <p:nvPicPr>
          <p:cNvPr id="5" name="Picture 4">
            <a:extLst>
              <a:ext uri="{FF2B5EF4-FFF2-40B4-BE49-F238E27FC236}">
                <a16:creationId xmlns:a16="http://schemas.microsoft.com/office/drawing/2014/main" id="{7F2B9F56-91B7-415C-98FC-3D59B32B41C1}"/>
              </a:ext>
            </a:extLst>
          </p:cNvPr>
          <p:cNvPicPr>
            <a:picLocks noChangeAspect="1"/>
          </p:cNvPicPr>
          <p:nvPr/>
        </p:nvPicPr>
        <p:blipFill rotWithShape="1">
          <a:blip r:embed="rId2"/>
          <a:srcRect l="27305" t="14566" r="30039" b="11439"/>
          <a:stretch/>
        </p:blipFill>
        <p:spPr>
          <a:xfrm>
            <a:off x="0" y="1562098"/>
            <a:ext cx="5200650" cy="5072063"/>
          </a:xfrm>
          <a:prstGeom prst="rect">
            <a:avLst/>
          </a:prstGeom>
        </p:spPr>
      </p:pic>
      <p:sp>
        <p:nvSpPr>
          <p:cNvPr id="6" name="Arrow: Right 5">
            <a:extLst>
              <a:ext uri="{FF2B5EF4-FFF2-40B4-BE49-F238E27FC236}">
                <a16:creationId xmlns:a16="http://schemas.microsoft.com/office/drawing/2014/main" id="{8D31D4A6-DA7A-4DEA-98CB-8F5DFD307C5F}"/>
              </a:ext>
            </a:extLst>
          </p:cNvPr>
          <p:cNvSpPr/>
          <p:nvPr/>
        </p:nvSpPr>
        <p:spPr>
          <a:xfrm>
            <a:off x="4957763" y="4031060"/>
            <a:ext cx="3571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6AEC77-3578-4911-8993-171BE2BBF14C}"/>
              </a:ext>
            </a:extLst>
          </p:cNvPr>
          <p:cNvPicPr>
            <a:picLocks noChangeAspect="1"/>
          </p:cNvPicPr>
          <p:nvPr/>
        </p:nvPicPr>
        <p:blipFill rotWithShape="1">
          <a:blip r:embed="rId3"/>
          <a:srcRect l="27539" t="7573" r="29805" b="8636"/>
          <a:stretch/>
        </p:blipFill>
        <p:spPr>
          <a:xfrm>
            <a:off x="5314951" y="1243013"/>
            <a:ext cx="6877050" cy="5585620"/>
          </a:xfrm>
          <a:prstGeom prst="rect">
            <a:avLst/>
          </a:prstGeom>
        </p:spPr>
      </p:pic>
    </p:spTree>
    <p:extLst>
      <p:ext uri="{BB962C8B-B14F-4D97-AF65-F5344CB8AC3E}">
        <p14:creationId xmlns:p14="http://schemas.microsoft.com/office/powerpoint/2010/main" val="42879508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57F-D7F6-4D77-B226-52F706283B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8401BC-714E-4989-B9EC-52880BEB4C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322C98-5C35-4D83-8C8F-AB7FDF9E643B}"/>
              </a:ext>
            </a:extLst>
          </p:cNvPr>
          <p:cNvPicPr>
            <a:picLocks noChangeAspect="1"/>
          </p:cNvPicPr>
          <p:nvPr/>
        </p:nvPicPr>
        <p:blipFill rotWithShape="1">
          <a:blip r:embed="rId2"/>
          <a:srcRect t="13107" b="16442"/>
          <a:stretch/>
        </p:blipFill>
        <p:spPr>
          <a:xfrm>
            <a:off x="0" y="0"/>
            <a:ext cx="12192000" cy="6857999"/>
          </a:xfrm>
          <a:prstGeom prst="rect">
            <a:avLst/>
          </a:prstGeom>
        </p:spPr>
      </p:pic>
    </p:spTree>
    <p:extLst>
      <p:ext uri="{BB962C8B-B14F-4D97-AF65-F5344CB8AC3E}">
        <p14:creationId xmlns:p14="http://schemas.microsoft.com/office/powerpoint/2010/main" val="41147342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8B02-6A1C-496B-B891-83AC066B3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3D1DB-834A-4A13-832E-EBE40C8177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A05705D-B231-4DEA-B1AA-E93FCE04B2D9}"/>
              </a:ext>
            </a:extLst>
          </p:cNvPr>
          <p:cNvPicPr>
            <a:picLocks noChangeAspect="1"/>
          </p:cNvPicPr>
          <p:nvPr/>
        </p:nvPicPr>
        <p:blipFill rotWithShape="1">
          <a:blip r:embed="rId2"/>
          <a:srcRect l="16055" t="8105" r="28399" b="7479"/>
          <a:stretch/>
        </p:blipFill>
        <p:spPr>
          <a:xfrm>
            <a:off x="0" y="71437"/>
            <a:ext cx="12192000" cy="6715125"/>
          </a:xfrm>
          <a:prstGeom prst="rect">
            <a:avLst/>
          </a:prstGeom>
        </p:spPr>
      </p:pic>
    </p:spTree>
    <p:extLst>
      <p:ext uri="{BB962C8B-B14F-4D97-AF65-F5344CB8AC3E}">
        <p14:creationId xmlns:p14="http://schemas.microsoft.com/office/powerpoint/2010/main" val="25441619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942B77-CF31-4AA4-B2E5-3970C0977BB6}"/>
              </a:ext>
            </a:extLst>
          </p:cNvPr>
          <p:cNvSpPr txBox="1">
            <a:spLocks/>
          </p:cNvSpPr>
          <p:nvPr/>
        </p:nvSpPr>
        <p:spPr>
          <a:xfrm>
            <a:off x="1676400" y="210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1" i="0" dirty="0">
                <a:solidFill>
                  <a:schemeClr val="bg1"/>
                </a:solidFill>
                <a:effectLst/>
                <a:latin typeface="Open Sans" panose="020B0606030504020204" pitchFamily="34" charset="0"/>
              </a:rPr>
              <a:t>Dash App With Chained Callbacks</a:t>
            </a:r>
          </a:p>
        </p:txBody>
      </p:sp>
    </p:spTree>
    <p:extLst>
      <p:ext uri="{BB962C8B-B14F-4D97-AF65-F5344CB8AC3E}">
        <p14:creationId xmlns:p14="http://schemas.microsoft.com/office/powerpoint/2010/main" val="21687022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E533-4DED-41DD-8F7D-C971782AD6DE}"/>
              </a:ext>
            </a:extLst>
          </p:cNvPr>
          <p:cNvSpPr>
            <a:spLocks noGrp="1"/>
          </p:cNvSpPr>
          <p:nvPr>
            <p:ph type="title"/>
          </p:nvPr>
        </p:nvSpPr>
        <p:spPr/>
        <p:txBody>
          <a:bodyPr/>
          <a:lstStyle/>
          <a:p>
            <a:r>
              <a:rPr lang="en-US" b="1" dirty="0">
                <a:solidFill>
                  <a:schemeClr val="accent1">
                    <a:lumMod val="75000"/>
                  </a:schemeClr>
                </a:solidFill>
              </a:rPr>
              <a:t>Dash - Callbacks</a:t>
            </a:r>
          </a:p>
        </p:txBody>
      </p:sp>
      <p:sp>
        <p:nvSpPr>
          <p:cNvPr id="3" name="Content Placeholder 2">
            <a:extLst>
              <a:ext uri="{FF2B5EF4-FFF2-40B4-BE49-F238E27FC236}">
                <a16:creationId xmlns:a16="http://schemas.microsoft.com/office/drawing/2014/main" id="{A612E505-5F4C-460A-A07F-E52EB1E25456}"/>
              </a:ext>
            </a:extLst>
          </p:cNvPr>
          <p:cNvSpPr>
            <a:spLocks noGrp="1"/>
          </p:cNvSpPr>
          <p:nvPr>
            <p:ph idx="1"/>
          </p:nvPr>
        </p:nvSpPr>
        <p:spPr/>
        <p:txBody>
          <a:bodyPr/>
          <a:lstStyle/>
          <a:p>
            <a:pPr>
              <a:lnSpc>
                <a:spcPct val="150000"/>
              </a:lnSpc>
            </a:pPr>
            <a:r>
              <a:rPr lang="en-US" dirty="0">
                <a:solidFill>
                  <a:schemeClr val="accent1">
                    <a:lumMod val="75000"/>
                  </a:schemeClr>
                </a:solidFill>
              </a:rPr>
              <a:t>Callback function is a python function that are automatically called by Dash whenever an input components' property changes.</a:t>
            </a:r>
          </a:p>
          <a:p>
            <a:pPr>
              <a:lnSpc>
                <a:spcPct val="150000"/>
              </a:lnSpc>
            </a:pPr>
            <a:endParaRPr lang="en-US" dirty="0">
              <a:solidFill>
                <a:schemeClr val="accent1">
                  <a:lumMod val="75000"/>
                </a:schemeClr>
              </a:solidFill>
            </a:endParaRPr>
          </a:p>
        </p:txBody>
      </p:sp>
      <p:pic>
        <p:nvPicPr>
          <p:cNvPr id="5" name="Picture 4">
            <a:extLst>
              <a:ext uri="{FF2B5EF4-FFF2-40B4-BE49-F238E27FC236}">
                <a16:creationId xmlns:a16="http://schemas.microsoft.com/office/drawing/2014/main" id="{C5C3F08D-FB23-4508-91A0-E5A16258BA4A}"/>
              </a:ext>
            </a:extLst>
          </p:cNvPr>
          <p:cNvPicPr>
            <a:picLocks noChangeAspect="1"/>
          </p:cNvPicPr>
          <p:nvPr/>
        </p:nvPicPr>
        <p:blipFill rotWithShape="1">
          <a:blip r:embed="rId2"/>
          <a:srcRect l="24280" t="26609" r="46864" b="47570"/>
          <a:stretch/>
        </p:blipFill>
        <p:spPr>
          <a:xfrm>
            <a:off x="5857532" y="3861808"/>
            <a:ext cx="3845235" cy="1934557"/>
          </a:xfrm>
          <a:prstGeom prst="rect">
            <a:avLst/>
          </a:prstGeom>
        </p:spPr>
      </p:pic>
      <p:sp>
        <p:nvSpPr>
          <p:cNvPr id="6" name="TextBox 5">
            <a:extLst>
              <a:ext uri="{FF2B5EF4-FFF2-40B4-BE49-F238E27FC236}">
                <a16:creationId xmlns:a16="http://schemas.microsoft.com/office/drawing/2014/main" id="{1C890D54-F8AF-4F44-ABCA-8E384858295C}"/>
              </a:ext>
            </a:extLst>
          </p:cNvPr>
          <p:cNvSpPr txBox="1"/>
          <p:nvPr/>
        </p:nvSpPr>
        <p:spPr>
          <a:xfrm>
            <a:off x="2489233" y="4004025"/>
            <a:ext cx="3130658" cy="1143070"/>
          </a:xfrm>
          <a:prstGeom prst="rect">
            <a:avLst/>
          </a:prstGeom>
          <a:noFill/>
        </p:spPr>
        <p:txBody>
          <a:bodyPr wrap="square" rtlCol="0">
            <a:spAutoFit/>
          </a:bodyPr>
          <a:lstStyle/>
          <a:p>
            <a:pPr marL="0" indent="0" algn="ctr">
              <a:lnSpc>
                <a:spcPct val="150000"/>
              </a:lnSpc>
              <a:buNone/>
            </a:pPr>
            <a:r>
              <a:rPr lang="en-US" sz="2400" dirty="0">
                <a:solidFill>
                  <a:schemeClr val="accent1">
                    <a:lumMod val="75000"/>
                  </a:schemeClr>
                </a:solidFill>
              </a:rPr>
              <a:t>Decorator</a:t>
            </a:r>
          </a:p>
          <a:p>
            <a:pPr marL="0" indent="0" algn="ctr">
              <a:lnSpc>
                <a:spcPct val="150000"/>
              </a:lnSpc>
              <a:buNone/>
            </a:pPr>
            <a:r>
              <a:rPr lang="en-US" sz="2400" dirty="0">
                <a:ln>
                  <a:solidFill>
                    <a:srgbClr val="C00000"/>
                  </a:solidFill>
                </a:ln>
                <a:solidFill>
                  <a:schemeClr val="accent1">
                    <a:lumMod val="75000"/>
                  </a:schemeClr>
                </a:solidFill>
              </a:rPr>
              <a:t>@app.callback</a:t>
            </a:r>
          </a:p>
        </p:txBody>
      </p:sp>
    </p:spTree>
    <p:extLst>
      <p:ext uri="{BB962C8B-B14F-4D97-AF65-F5344CB8AC3E}">
        <p14:creationId xmlns:p14="http://schemas.microsoft.com/office/powerpoint/2010/main" val="25938042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6E9637-C7DA-4AC7-9799-BAE97151FA46}"/>
              </a:ext>
            </a:extLst>
          </p:cNvPr>
          <p:cNvSpPr>
            <a:spLocks noGrp="1"/>
          </p:cNvSpPr>
          <p:nvPr>
            <p:ph idx="1"/>
          </p:nvPr>
        </p:nvSpPr>
        <p:spPr/>
        <p:txBody>
          <a:bodyPr/>
          <a:lstStyle/>
          <a:p>
            <a:endParaRPr lang="en-US"/>
          </a:p>
        </p:txBody>
      </p:sp>
      <p:pic>
        <p:nvPicPr>
          <p:cNvPr id="1028" name="Picture 4">
            <a:extLst>
              <a:ext uri="{FF2B5EF4-FFF2-40B4-BE49-F238E27FC236}">
                <a16:creationId xmlns:a16="http://schemas.microsoft.com/office/drawing/2014/main" id="{13930A60-D15F-49B2-A00D-03344EFE7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59340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00CD-6C4C-47D3-9E71-E06C5364C666}"/>
              </a:ext>
            </a:extLst>
          </p:cNvPr>
          <p:cNvSpPr>
            <a:spLocks noGrp="1"/>
          </p:cNvSpPr>
          <p:nvPr>
            <p:ph type="title"/>
          </p:nvPr>
        </p:nvSpPr>
        <p:spPr/>
        <p:txBody>
          <a:bodyPr/>
          <a:lstStyle/>
          <a:p>
            <a:r>
              <a:rPr lang="en-US" b="1" dirty="0">
                <a:solidFill>
                  <a:schemeClr val="accent1">
                    <a:lumMod val="75000"/>
                  </a:schemeClr>
                </a:solidFill>
              </a:rPr>
              <a:t>Flight Delay Time Statistics</a:t>
            </a:r>
          </a:p>
        </p:txBody>
      </p:sp>
      <p:pic>
        <p:nvPicPr>
          <p:cNvPr id="4" name="Picture 3">
            <a:extLst>
              <a:ext uri="{FF2B5EF4-FFF2-40B4-BE49-F238E27FC236}">
                <a16:creationId xmlns:a16="http://schemas.microsoft.com/office/drawing/2014/main" id="{6D53222D-D582-4B3C-A5F8-733E68841B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86" y="1582058"/>
            <a:ext cx="10798628" cy="5275942"/>
          </a:xfrm>
          <a:prstGeom prst="rect">
            <a:avLst/>
          </a:prstGeom>
          <a:noFill/>
          <a:ln>
            <a:noFill/>
          </a:ln>
        </p:spPr>
      </p:pic>
    </p:spTree>
    <p:extLst>
      <p:ext uri="{BB962C8B-B14F-4D97-AF65-F5344CB8AC3E}">
        <p14:creationId xmlns:p14="http://schemas.microsoft.com/office/powerpoint/2010/main" val="141199823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1747-71A8-4275-9842-389A47B33A8D}"/>
              </a:ext>
            </a:extLst>
          </p:cNvPr>
          <p:cNvSpPr>
            <a:spLocks noGrp="1"/>
          </p:cNvSpPr>
          <p:nvPr>
            <p:ph type="title"/>
          </p:nvPr>
        </p:nvSpPr>
        <p:spPr/>
        <p:txBody>
          <a:bodyPr/>
          <a:lstStyle/>
          <a:p>
            <a:r>
              <a:rPr lang="en-US" b="1" dirty="0">
                <a:solidFill>
                  <a:schemeClr val="accent1">
                    <a:lumMod val="75000"/>
                  </a:schemeClr>
                </a:solidFill>
              </a:rPr>
              <a:t>Lab summary</a:t>
            </a:r>
            <a:endParaRPr lang="en-US" dirty="0"/>
          </a:p>
        </p:txBody>
      </p:sp>
      <p:sp>
        <p:nvSpPr>
          <p:cNvPr id="3" name="Content Placeholder 2">
            <a:extLst>
              <a:ext uri="{FF2B5EF4-FFF2-40B4-BE49-F238E27FC236}">
                <a16:creationId xmlns:a16="http://schemas.microsoft.com/office/drawing/2014/main" id="{5C32DF2B-729C-4210-8899-5AE75E3F0608}"/>
              </a:ext>
            </a:extLst>
          </p:cNvPr>
          <p:cNvSpPr>
            <a:spLocks noGrp="1"/>
          </p:cNvSpPr>
          <p:nvPr>
            <p:ph idx="1"/>
          </p:nvPr>
        </p:nvSpPr>
        <p:spPr/>
        <p:txBody>
          <a:bodyPr>
            <a:normAutofit/>
          </a:bodyPr>
          <a:lstStyle/>
          <a:p>
            <a:pPr marL="0" indent="0" rtl="0">
              <a:spcBef>
                <a:spcPts val="0"/>
              </a:spcBef>
              <a:spcAft>
                <a:spcPts val="0"/>
              </a:spcAft>
              <a:buNone/>
            </a:pPr>
            <a:r>
              <a:rPr lang="en-US" sz="1800" b="0" i="0" u="none" strike="noStrike" dirty="0">
                <a:solidFill>
                  <a:srgbClr val="000000"/>
                </a:solidFill>
                <a:effectLst/>
                <a:latin typeface="Calibri" panose="020F0502020204030204" pitchFamily="34" charset="0"/>
              </a:rPr>
              <a:t>The first lab covered the </a:t>
            </a:r>
            <a:r>
              <a:rPr lang="en-US" sz="1800" b="1" i="0" u="none" strike="noStrike" dirty="0">
                <a:solidFill>
                  <a:srgbClr val="0070C0"/>
                </a:solidFill>
                <a:effectLst/>
                <a:latin typeface="Calibri" panose="020F0502020204030204" pitchFamily="34" charset="0"/>
              </a:rPr>
              <a:t>layout</a:t>
            </a:r>
            <a:r>
              <a:rPr lang="en-US" sz="1800" b="0" i="0" u="none" strike="noStrike" dirty="0">
                <a:solidFill>
                  <a:srgbClr val="000000"/>
                </a:solidFill>
                <a:effectLst/>
                <a:latin typeface="Calibri" panose="020F0502020204030204" pitchFamily="34" charset="0"/>
              </a:rPr>
              <a:t> of Dash apps:</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a:t>
            </a:r>
            <a:r>
              <a:rPr lang="en-US" sz="1800" b="1" i="0" u="none" strike="noStrike" dirty="0">
                <a:solidFill>
                  <a:srgbClr val="0070C0"/>
                </a:solidFill>
                <a:effectLst/>
                <a:latin typeface="Calibri" panose="020F0502020204030204" pitchFamily="34" charset="0"/>
              </a:rPr>
              <a:t>layout</a:t>
            </a:r>
            <a:r>
              <a:rPr lang="en-US" sz="1800" b="0" i="0" u="none" strike="noStrike" dirty="0">
                <a:solidFill>
                  <a:srgbClr val="000000"/>
                </a:solidFill>
                <a:effectLst/>
                <a:latin typeface="Calibri" panose="020F0502020204030204" pitchFamily="34" charset="0"/>
              </a:rPr>
              <a:t> of a Dash app describes what the app looks like. It is a hierarchical tree of components.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a:t>
            </a:r>
            <a:r>
              <a:rPr lang="en-US" sz="1800" b="1" i="0" u="none" strike="noStrike" dirty="0" err="1">
                <a:solidFill>
                  <a:srgbClr val="0070C0"/>
                </a:solidFill>
                <a:effectLst/>
                <a:latin typeface="Calibri" panose="020F0502020204030204" pitchFamily="34" charset="0"/>
              </a:rPr>
              <a:t>dash_html_components</a:t>
            </a:r>
            <a:r>
              <a:rPr lang="en-US" sz="1800" b="0" i="0" u="none" strike="noStrike" dirty="0">
                <a:solidFill>
                  <a:srgbClr val="000000"/>
                </a:solidFill>
                <a:effectLst/>
                <a:latin typeface="Calibri" panose="020F0502020204030204" pitchFamily="34" charset="0"/>
              </a:rPr>
              <a:t> library provides classes for all of the HTML tags and the keyword arguments describe the HTML attributes like style, </a:t>
            </a:r>
            <a:r>
              <a:rPr lang="en-US" sz="1800" b="0" i="0" u="none" strike="noStrike" dirty="0" err="1">
                <a:solidFill>
                  <a:srgbClr val="000000"/>
                </a:solidFill>
                <a:effectLst/>
                <a:latin typeface="Calibri" panose="020F0502020204030204" pitchFamily="34" charset="0"/>
              </a:rPr>
              <a:t>className</a:t>
            </a:r>
            <a:r>
              <a:rPr lang="en-US" sz="1800" b="0" i="0" u="none" strike="noStrike" dirty="0">
                <a:solidFill>
                  <a:srgbClr val="000000"/>
                </a:solidFill>
                <a:effectLst/>
                <a:latin typeface="Calibri" panose="020F0502020204030204" pitchFamily="34" charset="0"/>
              </a:rPr>
              <a:t>, and id.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a:t>
            </a:r>
            <a:r>
              <a:rPr lang="en-US" sz="1800" b="1" i="0" u="none" strike="noStrike" dirty="0" err="1">
                <a:solidFill>
                  <a:srgbClr val="0070C0"/>
                </a:solidFill>
                <a:effectLst/>
                <a:latin typeface="Calibri" panose="020F0502020204030204" pitchFamily="34" charset="0"/>
              </a:rPr>
              <a:t>dash_core_components</a:t>
            </a:r>
            <a:r>
              <a:rPr lang="en-US" sz="1800" b="0" i="0" u="none" strike="noStrike" dirty="0">
                <a:solidFill>
                  <a:srgbClr val="000000"/>
                </a:solidFill>
                <a:effectLst/>
                <a:latin typeface="Calibri" panose="020F0502020204030204" pitchFamily="34" charset="0"/>
              </a:rPr>
              <a:t> library generates higher-level components like controls and graphs.</a:t>
            </a:r>
          </a:p>
          <a:p>
            <a:pPr marL="0" indent="0" rtl="0">
              <a:spcBef>
                <a:spcPts val="0"/>
              </a:spcBef>
              <a:spcAft>
                <a:spcPts val="0"/>
              </a:spcAft>
              <a:buNone/>
            </a:pPr>
            <a:br>
              <a:rPr lang="en-US" b="0" dirty="0">
                <a:effectLst/>
              </a:rPr>
            </a:br>
            <a:r>
              <a:rPr lang="en-US" sz="1800" b="0" i="0" u="none" strike="noStrike" dirty="0">
                <a:solidFill>
                  <a:srgbClr val="000000"/>
                </a:solidFill>
                <a:effectLst/>
                <a:latin typeface="Calibri" panose="020F0502020204030204" pitchFamily="34" charset="0"/>
              </a:rPr>
              <a:t>The second lab covered </a:t>
            </a:r>
            <a:r>
              <a:rPr lang="en-US" sz="1800" b="1" i="0" u="none" strike="noStrike" dirty="0">
                <a:solidFill>
                  <a:srgbClr val="0070C0"/>
                </a:solidFill>
                <a:effectLst/>
                <a:latin typeface="Calibri" panose="020F0502020204030204" pitchFamily="34" charset="0"/>
              </a:rPr>
              <a:t>callbacks</a:t>
            </a:r>
            <a:r>
              <a:rPr lang="en-US" sz="1800" b="0" i="0" u="none" strike="noStrike" dirty="0">
                <a:solidFill>
                  <a:srgbClr val="000000"/>
                </a:solidFill>
                <a:effectLst/>
                <a:latin typeface="Calibri" panose="020F0502020204030204" pitchFamily="34" charset="0"/>
              </a:rPr>
              <a:t>:</a:t>
            </a:r>
          </a:p>
          <a:p>
            <a:pPr fontAlgn="base">
              <a:spcBef>
                <a:spcPts val="0"/>
              </a:spcBef>
            </a:pPr>
            <a:r>
              <a:rPr lang="en-US" altLang="en-US" sz="1800" dirty="0">
                <a:solidFill>
                  <a:srgbClr val="000000"/>
                </a:solidFill>
                <a:latin typeface="Calibri" panose="020F0502020204030204" pitchFamily="34" charset="0"/>
              </a:rPr>
              <a:t>A callback function is a python function that is automatically called by Dash whenever an input component's property changes. Callback function is decorated with </a:t>
            </a:r>
            <a:r>
              <a:rPr lang="en-US" altLang="en-US" sz="1800" b="1" dirty="0">
                <a:solidFill>
                  <a:srgbClr val="0070C0"/>
                </a:solidFill>
                <a:latin typeface="Calibri" panose="020F0502020204030204" pitchFamily="34" charset="0"/>
              </a:rPr>
              <a:t>@app.callback</a:t>
            </a:r>
            <a:r>
              <a:rPr lang="en-US" altLang="en-US" sz="1800" dirty="0">
                <a:solidFill>
                  <a:srgbClr val="000000"/>
                </a:solidFill>
                <a:latin typeface="Calibri" panose="020F0502020204030204" pitchFamily="34" charset="0"/>
              </a:rPr>
              <a:t> decorator. </a:t>
            </a:r>
          </a:p>
          <a:p>
            <a:pPr fontAlgn="base">
              <a:spcBef>
                <a:spcPts val="0"/>
              </a:spcBef>
            </a:pPr>
            <a:r>
              <a:rPr lang="en-US" altLang="en-US" sz="1800" dirty="0">
                <a:solidFill>
                  <a:srgbClr val="000000"/>
                </a:solidFill>
                <a:latin typeface="Calibri" panose="020F0502020204030204" pitchFamily="34" charset="0"/>
              </a:rPr>
              <a:t>Callback decorator function takes two parameters: Input and Output. Input and Output to the callback function will have component id and component property. </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a:t>
            </a:r>
            <a:r>
              <a:rPr lang="en-US" sz="1800" b="1" i="0" u="none" strike="noStrike" dirty="0" err="1">
                <a:solidFill>
                  <a:srgbClr val="0070C0"/>
                </a:solidFill>
                <a:effectLst/>
                <a:latin typeface="Calibri" panose="020F0502020204030204" pitchFamily="34" charset="0"/>
              </a:rPr>
              <a:t>dash.dependencies.Input</a:t>
            </a:r>
            <a:r>
              <a:rPr lang="en-US" sz="1800" b="1" i="0" u="none" strike="noStrike" dirty="0">
                <a:solidFill>
                  <a:srgbClr val="0070C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and</a:t>
            </a:r>
            <a:r>
              <a:rPr lang="en-US" sz="1800" b="1" i="0" u="none" strike="noStrike" dirty="0">
                <a:solidFill>
                  <a:srgbClr val="0070C0"/>
                </a:solidFill>
                <a:effectLst/>
                <a:latin typeface="Calibri" panose="020F0502020204030204" pitchFamily="34" charset="0"/>
              </a:rPr>
              <a:t> </a:t>
            </a:r>
            <a:r>
              <a:rPr lang="en-US" sz="1800" b="1" i="0" u="none" strike="noStrike" dirty="0" err="1">
                <a:solidFill>
                  <a:srgbClr val="0070C0"/>
                </a:solidFill>
                <a:effectLst/>
                <a:latin typeface="Calibri" panose="020F0502020204030204" pitchFamily="34" charset="0"/>
              </a:rPr>
              <a:t>dash.dependencies.Output</a:t>
            </a:r>
            <a:r>
              <a:rPr lang="en-US" sz="1800" b="0" i="0" u="none" strike="noStrike" dirty="0">
                <a:solidFill>
                  <a:srgbClr val="000000"/>
                </a:solidFill>
                <a:effectLst/>
                <a:latin typeface="Calibri" panose="020F0502020204030204" pitchFamily="34" charset="0"/>
              </a:rPr>
              <a:t> components constantly monitor the page, and update an output display, graph, or other page content as needed.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Dash supports multiple inputs and multiple outputs.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You can hold onto input data using </a:t>
            </a:r>
            <a:r>
              <a:rPr lang="en-US" sz="1800" b="1" i="0" u="none" strike="noStrike" dirty="0" err="1">
                <a:solidFill>
                  <a:srgbClr val="0070C0"/>
                </a:solidFill>
                <a:effectLst/>
                <a:latin typeface="Calibri" panose="020F0502020204030204" pitchFamily="34" charset="0"/>
              </a:rPr>
              <a:t>dash.dependencies.State</a:t>
            </a:r>
            <a:r>
              <a:rPr lang="en-US" sz="1800" b="0" i="0" u="none" strike="noStrike" dirty="0">
                <a:solidFill>
                  <a:srgbClr val="000000"/>
                </a:solidFill>
                <a:effectLst/>
                <a:latin typeface="Calibri" panose="020F0502020204030204" pitchFamily="34" charset="0"/>
              </a:rPr>
              <a:t>, and have it submitted on demand using a Button or other html element.</a:t>
            </a:r>
          </a:p>
          <a:p>
            <a:endParaRPr lang="en-US" dirty="0"/>
          </a:p>
        </p:txBody>
      </p:sp>
    </p:spTree>
    <p:extLst>
      <p:ext uri="{BB962C8B-B14F-4D97-AF65-F5344CB8AC3E}">
        <p14:creationId xmlns:p14="http://schemas.microsoft.com/office/powerpoint/2010/main" val="427630245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53BE-0718-4A2E-9C08-B4B9A081E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A04099-5D49-4C15-9130-E0030CABA30E}"/>
              </a:ext>
            </a:extLst>
          </p:cNvPr>
          <p:cNvSpPr>
            <a:spLocks noGrp="1"/>
          </p:cNvSpPr>
          <p:nvPr>
            <p:ph idx="1"/>
          </p:nvPr>
        </p:nvSpPr>
        <p:spPr/>
        <p:txBody>
          <a:bodyPr/>
          <a:lstStyle/>
          <a:p>
            <a:endParaRPr lang="en-US"/>
          </a:p>
        </p:txBody>
      </p:sp>
      <p:pic>
        <p:nvPicPr>
          <p:cNvPr id="8194" name="Picture 2" descr="plasmonic-internet-plasmons-big-data-visualization-futuristic-illustration">
            <a:extLst>
              <a:ext uri="{FF2B5EF4-FFF2-40B4-BE49-F238E27FC236}">
                <a16:creationId xmlns:a16="http://schemas.microsoft.com/office/drawing/2014/main" id="{FE835634-C790-4F8C-9DE3-B4BE9DD3D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0"/>
            <a:ext cx="1219802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55D4A2-B8ED-46DD-AEC8-8A326CAF32CE}"/>
              </a:ext>
            </a:extLst>
          </p:cNvPr>
          <p:cNvSpPr/>
          <p:nvPr/>
        </p:nvSpPr>
        <p:spPr>
          <a:xfrm>
            <a:off x="154982" y="2754628"/>
            <a:ext cx="5191933" cy="1107996"/>
          </a:xfrm>
          <a:prstGeom prst="rect">
            <a:avLst/>
          </a:prstGeom>
          <a:noFill/>
        </p:spPr>
        <p:txBody>
          <a:bodyPr wrap="square" lIns="91440" tIns="45720" rIns="91440" bIns="45720">
            <a:spAutoFit/>
          </a:bodyPr>
          <a:lstStyle/>
          <a:p>
            <a:pPr algn="ctr"/>
            <a:r>
              <a:rPr lang="en-US" sz="6600" b="1" cap="none" spc="50" dirty="0">
                <a:ln w="0"/>
                <a:solidFill>
                  <a:schemeClr val="bg1"/>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42276129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A856-6A7D-4EC1-AF2A-833231EDE4CF}"/>
              </a:ext>
            </a:extLst>
          </p:cNvPr>
          <p:cNvSpPr>
            <a:spLocks noGrp="1"/>
          </p:cNvSpPr>
          <p:nvPr>
            <p:ph type="title"/>
          </p:nvPr>
        </p:nvSpPr>
        <p:spPr/>
        <p:txBody>
          <a:bodyPr/>
          <a:lstStyle/>
          <a:p>
            <a:r>
              <a:rPr lang="en-US" b="1" dirty="0">
                <a:solidFill>
                  <a:schemeClr val="accent1">
                    <a:lumMod val="75000"/>
                  </a:schemeClr>
                </a:solidFill>
              </a:rPr>
              <a:t>Dash – Callbacks: Example 1</a:t>
            </a:r>
            <a:endParaRPr lang="en-US" dirty="0"/>
          </a:p>
        </p:txBody>
      </p:sp>
      <p:pic>
        <p:nvPicPr>
          <p:cNvPr id="5" name="Picture 4">
            <a:extLst>
              <a:ext uri="{FF2B5EF4-FFF2-40B4-BE49-F238E27FC236}">
                <a16:creationId xmlns:a16="http://schemas.microsoft.com/office/drawing/2014/main" id="{05E1F457-7773-4B22-8764-BAE0CD3F48F9}"/>
              </a:ext>
            </a:extLst>
          </p:cNvPr>
          <p:cNvPicPr>
            <a:picLocks noChangeAspect="1"/>
          </p:cNvPicPr>
          <p:nvPr/>
        </p:nvPicPr>
        <p:blipFill rotWithShape="1">
          <a:blip r:embed="rId2"/>
          <a:srcRect l="28691" t="36520" r="25714" b="38619"/>
          <a:stretch/>
        </p:blipFill>
        <p:spPr>
          <a:xfrm>
            <a:off x="2100264" y="2553050"/>
            <a:ext cx="6775222" cy="2077008"/>
          </a:xfrm>
          <a:prstGeom prst="rect">
            <a:avLst/>
          </a:prstGeom>
        </p:spPr>
      </p:pic>
    </p:spTree>
    <p:extLst>
      <p:ext uri="{BB962C8B-B14F-4D97-AF65-F5344CB8AC3E}">
        <p14:creationId xmlns:p14="http://schemas.microsoft.com/office/powerpoint/2010/main" val="409066014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D577D-F372-41C3-97EE-CB0F930BD827}"/>
              </a:ext>
            </a:extLst>
          </p:cNvPr>
          <p:cNvPicPr>
            <a:picLocks noChangeAspect="1"/>
          </p:cNvPicPr>
          <p:nvPr/>
        </p:nvPicPr>
        <p:blipFill rotWithShape="1">
          <a:blip r:embed="rId3"/>
          <a:srcRect l="29077" t="14752" r="25923" b="7262"/>
          <a:stretch/>
        </p:blipFill>
        <p:spPr>
          <a:xfrm>
            <a:off x="1117599" y="251235"/>
            <a:ext cx="9927771" cy="6454365"/>
          </a:xfrm>
          <a:prstGeom prst="rect">
            <a:avLst/>
          </a:prstGeom>
        </p:spPr>
      </p:pic>
    </p:spTree>
    <p:extLst>
      <p:ext uri="{BB962C8B-B14F-4D97-AF65-F5344CB8AC3E}">
        <p14:creationId xmlns:p14="http://schemas.microsoft.com/office/powerpoint/2010/main" val="35251128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4B6CF6-B0DA-422B-B082-B1A1B805C9C8}"/>
              </a:ext>
            </a:extLst>
          </p:cNvPr>
          <p:cNvSpPr>
            <a:spLocks noGrp="1"/>
          </p:cNvSpPr>
          <p:nvPr>
            <p:ph type="title"/>
          </p:nvPr>
        </p:nvSpPr>
        <p:spPr/>
        <p:txBody>
          <a:bodyPr/>
          <a:lstStyle/>
          <a:p>
            <a:r>
              <a:rPr lang="en-US" b="1" dirty="0">
                <a:solidFill>
                  <a:schemeClr val="accent1">
                    <a:lumMod val="75000"/>
                  </a:schemeClr>
                </a:solidFill>
              </a:rPr>
              <a:t>Dash – Callbacks: Example 1</a:t>
            </a:r>
            <a:endParaRPr lang="en-US" dirty="0"/>
          </a:p>
        </p:txBody>
      </p:sp>
      <p:sp>
        <p:nvSpPr>
          <p:cNvPr id="6" name="Content Placeholder 5">
            <a:extLst>
              <a:ext uri="{FF2B5EF4-FFF2-40B4-BE49-F238E27FC236}">
                <a16:creationId xmlns:a16="http://schemas.microsoft.com/office/drawing/2014/main" id="{AB006318-E6C0-4FD1-8215-3A10A6ABC96C}"/>
              </a:ext>
            </a:extLst>
          </p:cNvPr>
          <p:cNvSpPr>
            <a:spLocks noGrp="1"/>
          </p:cNvSpPr>
          <p:nvPr>
            <p:ph idx="1"/>
          </p:nvPr>
        </p:nvSpPr>
        <p:spPr>
          <a:xfrm>
            <a:off x="838200" y="1825624"/>
            <a:ext cx="10515600" cy="4778375"/>
          </a:xfrm>
        </p:spPr>
        <p:txBody>
          <a:bodyPr>
            <a:normAutofit fontScale="62500" lnSpcReduction="20000"/>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In Dash, the inputs and outputs of our application are simply the properties of a particular component. In this example, our input is the "</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value</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property of the component that has the ID "</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my-input</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Our output is the "</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children</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property of the component with the ID "</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my-output</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Whenever an input property changes, the function that the callback decorator wraps will get called automatically. Dash provides the function with the new value of the input property as an input argument and Dash updates the property of the output component with whatever was returned by the function.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The </a:t>
            </a:r>
            <a:r>
              <a:rPr kumimoji="0" lang="en-US" altLang="en-US" sz="2800" b="1" i="0" u="none" strike="noStrike" cap="none" normalizeH="0" baseline="0" dirty="0" err="1">
                <a:ln>
                  <a:noFill/>
                </a:ln>
                <a:solidFill>
                  <a:schemeClr val="accent1">
                    <a:lumMod val="75000"/>
                  </a:schemeClr>
                </a:solidFill>
                <a:effectLst/>
                <a:latin typeface="+mj-lt"/>
                <a:cs typeface="Courier New" panose="02070309020205020404" pitchFamily="49" charset="0"/>
              </a:rPr>
              <a:t>component_id</a:t>
            </a:r>
            <a:r>
              <a:rPr kumimoji="0" lang="en-US" altLang="en-US" sz="2800" b="1" i="0" u="none" strike="noStrike" cap="none" normalizeH="0" baseline="0" dirty="0">
                <a:ln>
                  <a:noFill/>
                </a:ln>
                <a:solidFill>
                  <a:schemeClr val="accent1">
                    <a:lumMod val="75000"/>
                  </a:schemeClr>
                </a:solidFill>
                <a:effectLst/>
                <a:latin typeface="+mj-lt"/>
                <a:cs typeface="Open Sans" panose="020B0606030504020204" pitchFamily="34" charset="0"/>
              </a:rPr>
              <a:t> </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and </a:t>
            </a:r>
            <a:r>
              <a:rPr kumimoji="0" lang="en-US" altLang="en-US" sz="2800" b="1" i="0" u="none" strike="noStrike" cap="none" normalizeH="0" baseline="0" dirty="0" err="1">
                <a:ln>
                  <a:noFill/>
                </a:ln>
                <a:solidFill>
                  <a:schemeClr val="accent1">
                    <a:lumMod val="75000"/>
                  </a:schemeClr>
                </a:solidFill>
                <a:effectLst/>
                <a:latin typeface="+mj-lt"/>
                <a:cs typeface="Courier New" panose="02070309020205020404" pitchFamily="49" charset="0"/>
              </a:rPr>
              <a:t>component_property</a:t>
            </a:r>
            <a:r>
              <a:rPr kumimoji="0" lang="en-US" altLang="en-US" sz="2800" b="1" i="0" u="none" strike="noStrike" cap="none" normalizeH="0" baseline="0" dirty="0">
                <a:ln>
                  <a:noFill/>
                </a:ln>
                <a:solidFill>
                  <a:schemeClr val="accent1">
                    <a:lumMod val="75000"/>
                  </a:schemeClr>
                </a:solidFill>
                <a:effectLst/>
                <a:latin typeface="+mj-lt"/>
                <a:cs typeface="Open Sans" panose="020B0606030504020204" pitchFamily="34" charset="0"/>
              </a:rPr>
              <a:t> </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keywords are optional (there are only two arguments for each of those objects). They are included in this example for clarity but will be omitted in the rest of the documentation for the sake of brevity and readability.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Don't confuse the </a:t>
            </a:r>
            <a:r>
              <a:rPr kumimoji="0" lang="en-US" altLang="en-US" sz="2800" b="1" i="0" u="none" strike="noStrike" cap="none" normalizeH="0" baseline="0" dirty="0" err="1">
                <a:ln>
                  <a:noFill/>
                </a:ln>
                <a:solidFill>
                  <a:schemeClr val="accent1">
                    <a:lumMod val="75000"/>
                  </a:schemeClr>
                </a:solidFill>
                <a:effectLst/>
                <a:latin typeface="+mj-lt"/>
                <a:cs typeface="Courier New" panose="02070309020205020404" pitchFamily="49" charset="0"/>
              </a:rPr>
              <a:t>dash.dependencies.Input</a:t>
            </a:r>
            <a:r>
              <a:rPr kumimoji="0" lang="en-US" altLang="en-US" sz="2800" b="1" i="0" u="none" strike="noStrike" cap="none" normalizeH="0" baseline="0" dirty="0">
                <a:ln>
                  <a:noFill/>
                </a:ln>
                <a:solidFill>
                  <a:schemeClr val="accent1">
                    <a:lumMod val="75000"/>
                  </a:schemeClr>
                </a:solidFill>
                <a:effectLst/>
                <a:latin typeface="+mj-lt"/>
                <a:cs typeface="Open Sans" panose="020B0606030504020204" pitchFamily="34" charset="0"/>
              </a:rPr>
              <a:t> </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object and the</a:t>
            </a:r>
            <a:r>
              <a:rPr kumimoji="0" lang="en-US" altLang="en-US" sz="2800" b="1" i="0" u="none" strike="noStrike" cap="none" normalizeH="0" baseline="0" dirty="0">
                <a:ln>
                  <a:noFill/>
                </a:ln>
                <a:solidFill>
                  <a:schemeClr val="accent1">
                    <a:lumMod val="75000"/>
                  </a:schemeClr>
                </a:solidFill>
                <a:effectLst/>
                <a:latin typeface="+mj-lt"/>
                <a:cs typeface="Open Sans" panose="020B0606030504020204" pitchFamily="34" charset="0"/>
              </a:rPr>
              <a:t> </a:t>
            </a:r>
            <a:r>
              <a:rPr kumimoji="0" lang="en-US" altLang="en-US" sz="2800" b="1" i="0" u="none" strike="noStrike" cap="none" normalizeH="0" baseline="0" dirty="0" err="1">
                <a:ln>
                  <a:noFill/>
                </a:ln>
                <a:solidFill>
                  <a:schemeClr val="accent1">
                    <a:lumMod val="75000"/>
                  </a:schemeClr>
                </a:solidFill>
                <a:effectLst/>
                <a:latin typeface="+mj-lt"/>
                <a:cs typeface="Courier New" panose="02070309020205020404" pitchFamily="49" charset="0"/>
              </a:rPr>
              <a:t>dcc.Input</a:t>
            </a:r>
            <a:r>
              <a:rPr kumimoji="0" lang="en-US" altLang="en-US" sz="2800" b="1" i="0" u="none" strike="noStrike" cap="none" normalizeH="0" baseline="0" dirty="0">
                <a:ln>
                  <a:noFill/>
                </a:ln>
                <a:solidFill>
                  <a:schemeClr val="accent1">
                    <a:lumMod val="75000"/>
                  </a:schemeClr>
                </a:solidFill>
                <a:effectLst/>
                <a:latin typeface="+mj-lt"/>
                <a:cs typeface="Open Sans" panose="020B0606030504020204" pitchFamily="34" charset="0"/>
              </a:rPr>
              <a:t> </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object. The former is just used in these callback definitions and the latter is an actual component.</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Notice how we don't set a value for the </a:t>
            </a:r>
            <a:r>
              <a:rPr kumimoji="0" lang="en-US" altLang="en-US" sz="2800" b="0" i="0" u="none" strike="noStrike" cap="none" normalizeH="0" baseline="0" dirty="0">
                <a:ln>
                  <a:noFill/>
                </a:ln>
                <a:solidFill>
                  <a:schemeClr val="accent1">
                    <a:lumMod val="75000"/>
                  </a:schemeClr>
                </a:solidFill>
                <a:effectLst/>
                <a:latin typeface="+mj-lt"/>
                <a:cs typeface="Courier New" panose="02070309020205020404" pitchFamily="49" charset="0"/>
              </a:rPr>
              <a:t>children</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property of the </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my-output</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component in the </a:t>
            </a:r>
            <a:r>
              <a:rPr kumimoji="0" lang="en-US" altLang="en-US" sz="2800" b="0" i="0" u="none" strike="noStrike" cap="none" normalizeH="0" baseline="0" dirty="0">
                <a:ln>
                  <a:noFill/>
                </a:ln>
                <a:solidFill>
                  <a:schemeClr val="accent1">
                    <a:lumMod val="75000"/>
                  </a:schemeClr>
                </a:solidFill>
                <a:effectLst/>
                <a:latin typeface="+mj-lt"/>
                <a:cs typeface="Courier New" panose="02070309020205020404" pitchFamily="49" charset="0"/>
              </a:rPr>
              <a:t>layout</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When the Dash app starts, it automatically calls all of the callbacks with the initial values of the input components in order to populate the initial state of the output components. In this example, if you specified something like </a:t>
            </a:r>
            <a:r>
              <a:rPr kumimoji="0" lang="en-US" altLang="en-US" sz="2800" b="1" i="0" u="none" strike="noStrike" cap="none" normalizeH="0" baseline="0" dirty="0" err="1">
                <a:ln>
                  <a:noFill/>
                </a:ln>
                <a:solidFill>
                  <a:schemeClr val="accent1">
                    <a:lumMod val="75000"/>
                  </a:schemeClr>
                </a:solidFill>
                <a:effectLst/>
                <a:latin typeface="+mj-lt"/>
                <a:cs typeface="Courier New" panose="02070309020205020404" pitchFamily="49" charset="0"/>
              </a:rPr>
              <a:t>html.Div</a:t>
            </a:r>
            <a:r>
              <a:rPr kumimoji="0" lang="en-US" altLang="en-US" sz="2800" b="1" i="0" u="none" strike="noStrike" cap="none" normalizeH="0" baseline="0" dirty="0">
                <a:ln>
                  <a:noFill/>
                </a:ln>
                <a:solidFill>
                  <a:schemeClr val="accent1">
                    <a:lumMod val="75000"/>
                  </a:schemeClr>
                </a:solidFill>
                <a:effectLst/>
                <a:latin typeface="+mj-lt"/>
                <a:cs typeface="Courier New" panose="02070309020205020404" pitchFamily="49" charset="0"/>
              </a:rPr>
              <a:t>(id='my-output', children='Hello world')</a:t>
            </a:r>
            <a:r>
              <a:rPr kumimoji="0" lang="en-US" altLang="en-US" sz="2800" b="0" i="0" u="none" strike="noStrike" cap="none" normalizeH="0" baseline="0" dirty="0">
                <a:ln>
                  <a:noFill/>
                </a:ln>
                <a:solidFill>
                  <a:schemeClr val="accent1">
                    <a:lumMod val="75000"/>
                  </a:schemeClr>
                </a:solidFill>
                <a:effectLst/>
                <a:latin typeface="+mj-lt"/>
                <a:cs typeface="Open Sans" panose="020B0606030504020204" pitchFamily="34" charset="0"/>
              </a:rPr>
              <a:t>, it would get overwritten when the app starts.</a:t>
            </a:r>
          </a:p>
        </p:txBody>
      </p:sp>
    </p:spTree>
    <p:extLst>
      <p:ext uri="{BB962C8B-B14F-4D97-AF65-F5344CB8AC3E}">
        <p14:creationId xmlns:p14="http://schemas.microsoft.com/office/powerpoint/2010/main" val="2141160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0717-BF6D-4494-9864-4A1E2D3820AA}"/>
              </a:ext>
            </a:extLst>
          </p:cNvPr>
          <p:cNvSpPr>
            <a:spLocks noGrp="1"/>
          </p:cNvSpPr>
          <p:nvPr>
            <p:ph type="title"/>
          </p:nvPr>
        </p:nvSpPr>
        <p:spPr/>
        <p:txBody>
          <a:bodyPr/>
          <a:lstStyle/>
          <a:p>
            <a:r>
              <a:rPr lang="en-US" b="1" dirty="0">
                <a:solidFill>
                  <a:schemeClr val="accent1">
                    <a:lumMod val="75000"/>
                  </a:schemeClr>
                </a:solidFill>
              </a:rPr>
              <a:t>Dash – Callbacks: Example 2</a:t>
            </a:r>
            <a:endParaRPr lang="en-US" dirty="0"/>
          </a:p>
        </p:txBody>
      </p:sp>
      <p:pic>
        <p:nvPicPr>
          <p:cNvPr id="5" name="Picture 4">
            <a:extLst>
              <a:ext uri="{FF2B5EF4-FFF2-40B4-BE49-F238E27FC236}">
                <a16:creationId xmlns:a16="http://schemas.microsoft.com/office/drawing/2014/main" id="{712F5D8C-93C2-4344-8839-0E3A1D3F8852}"/>
              </a:ext>
            </a:extLst>
          </p:cNvPr>
          <p:cNvPicPr>
            <a:picLocks noChangeAspect="1"/>
          </p:cNvPicPr>
          <p:nvPr/>
        </p:nvPicPr>
        <p:blipFill rotWithShape="1">
          <a:blip r:embed="rId2"/>
          <a:srcRect l="28452" t="19879" r="25357" b="8127"/>
          <a:stretch/>
        </p:blipFill>
        <p:spPr>
          <a:xfrm>
            <a:off x="1901372" y="1376239"/>
            <a:ext cx="7736114" cy="5481761"/>
          </a:xfrm>
          <a:prstGeom prst="rect">
            <a:avLst/>
          </a:prstGeom>
        </p:spPr>
      </p:pic>
    </p:spTree>
    <p:extLst>
      <p:ext uri="{BB962C8B-B14F-4D97-AF65-F5344CB8AC3E}">
        <p14:creationId xmlns:p14="http://schemas.microsoft.com/office/powerpoint/2010/main" val="34627797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D99916-90F5-41EB-BB87-C95F8D03B2BA}"/>
              </a:ext>
            </a:extLst>
          </p:cNvPr>
          <p:cNvPicPr>
            <a:picLocks noChangeAspect="1"/>
          </p:cNvPicPr>
          <p:nvPr/>
        </p:nvPicPr>
        <p:blipFill rotWithShape="1">
          <a:blip r:embed="rId2"/>
          <a:srcRect l="21428" t="11621" r="31429" b="5303"/>
          <a:stretch/>
        </p:blipFill>
        <p:spPr>
          <a:xfrm>
            <a:off x="1785257" y="64016"/>
            <a:ext cx="8926286" cy="6729968"/>
          </a:xfrm>
          <a:prstGeom prst="rect">
            <a:avLst/>
          </a:prstGeom>
        </p:spPr>
      </p:pic>
    </p:spTree>
    <p:extLst>
      <p:ext uri="{BB962C8B-B14F-4D97-AF65-F5344CB8AC3E}">
        <p14:creationId xmlns:p14="http://schemas.microsoft.com/office/powerpoint/2010/main" val="24671040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44F6-3326-427F-A923-00A61A4EF3B0}"/>
              </a:ext>
            </a:extLst>
          </p:cNvPr>
          <p:cNvSpPr>
            <a:spLocks noGrp="1"/>
          </p:cNvSpPr>
          <p:nvPr>
            <p:ph type="title"/>
          </p:nvPr>
        </p:nvSpPr>
        <p:spPr>
          <a:xfrm>
            <a:off x="1909762" y="2103437"/>
            <a:ext cx="10515600" cy="1325563"/>
          </a:xfrm>
        </p:spPr>
        <p:txBody>
          <a:bodyPr>
            <a:normAutofit/>
          </a:bodyPr>
          <a:lstStyle/>
          <a:p>
            <a:r>
              <a:rPr lang="en-US" b="1" i="0" u="none" strike="noStrike" dirty="0">
                <a:solidFill>
                  <a:schemeClr val="bg1"/>
                </a:solidFill>
                <a:effectLst/>
                <a:latin typeface="Calibri" panose="020F0502020204030204" pitchFamily="34" charset="0"/>
              </a:rPr>
              <a:t>Multiple Inputs</a:t>
            </a:r>
            <a:endParaRPr lang="en-US" dirty="0">
              <a:solidFill>
                <a:schemeClr val="bg1"/>
              </a:solidFill>
            </a:endParaRPr>
          </a:p>
        </p:txBody>
      </p:sp>
    </p:spTree>
    <p:extLst>
      <p:ext uri="{BB962C8B-B14F-4D97-AF65-F5344CB8AC3E}">
        <p14:creationId xmlns:p14="http://schemas.microsoft.com/office/powerpoint/2010/main" val="84851137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1BA7-6812-47BC-AC12-15FB6860D448}"/>
              </a:ext>
            </a:extLst>
          </p:cNvPr>
          <p:cNvSpPr>
            <a:spLocks noGrp="1"/>
          </p:cNvSpPr>
          <p:nvPr>
            <p:ph type="title"/>
          </p:nvPr>
        </p:nvSpPr>
        <p:spPr/>
        <p:txBody>
          <a:bodyPr/>
          <a:lstStyle/>
          <a:p>
            <a:r>
              <a:rPr lang="en-US" b="1" dirty="0">
                <a:solidFill>
                  <a:schemeClr val="accent1">
                    <a:lumMod val="75000"/>
                  </a:schemeClr>
                </a:solidFill>
              </a:rPr>
              <a:t>Dash – Callbacks: Example 3</a:t>
            </a:r>
            <a:endParaRPr lang="en-US" dirty="0"/>
          </a:p>
        </p:txBody>
      </p:sp>
      <p:sp>
        <p:nvSpPr>
          <p:cNvPr id="3" name="Content Placeholder 2">
            <a:extLst>
              <a:ext uri="{FF2B5EF4-FFF2-40B4-BE49-F238E27FC236}">
                <a16:creationId xmlns:a16="http://schemas.microsoft.com/office/drawing/2014/main" id="{59344470-1097-4B35-BA0E-6B4F8CFDBE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8A9899-24B0-47F6-B27D-94C967EB0B47}"/>
              </a:ext>
            </a:extLst>
          </p:cNvPr>
          <p:cNvPicPr>
            <a:picLocks noChangeAspect="1"/>
          </p:cNvPicPr>
          <p:nvPr/>
        </p:nvPicPr>
        <p:blipFill rotWithShape="1">
          <a:blip r:embed="rId2"/>
          <a:srcRect t="18241" b="5302"/>
          <a:stretch/>
        </p:blipFill>
        <p:spPr>
          <a:xfrm>
            <a:off x="0" y="1690688"/>
            <a:ext cx="12192000" cy="5240851"/>
          </a:xfrm>
          <a:prstGeom prst="rect">
            <a:avLst/>
          </a:prstGeom>
        </p:spPr>
      </p:pic>
    </p:spTree>
    <p:extLst>
      <p:ext uri="{BB962C8B-B14F-4D97-AF65-F5344CB8AC3E}">
        <p14:creationId xmlns:p14="http://schemas.microsoft.com/office/powerpoint/2010/main" val="91722467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685</Words>
  <Application>Microsoft Office PowerPoint</Application>
  <PresentationFormat>Widescreen</PresentationFormat>
  <Paragraphs>44</Paragraphs>
  <Slides>23</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Open Sans</vt:lpstr>
      <vt:lpstr>Office Theme</vt:lpstr>
      <vt:lpstr>PowerPoint Presentation</vt:lpstr>
      <vt:lpstr>Dash - Callbacks</vt:lpstr>
      <vt:lpstr>Dash – Callbacks: Example 1</vt:lpstr>
      <vt:lpstr>PowerPoint Presentation</vt:lpstr>
      <vt:lpstr>Dash – Callbacks: Example 1</vt:lpstr>
      <vt:lpstr>Dash – Callbacks: Example 2</vt:lpstr>
      <vt:lpstr>PowerPoint Presentation</vt:lpstr>
      <vt:lpstr>Multiple Inputs</vt:lpstr>
      <vt:lpstr>Dash – Callbacks: Example 3</vt:lpstr>
      <vt:lpstr>PowerPoint Presentation</vt:lpstr>
      <vt:lpstr>Multiple Outputs</vt:lpstr>
      <vt:lpstr>Dash – Callbacks: Example 4</vt:lpstr>
      <vt:lpstr>PowerPoint Presentation</vt:lpstr>
      <vt:lpstr>PowerPoint Presentation</vt:lpstr>
      <vt:lpstr>Controlling Callbacks with Dash State</vt:lpstr>
      <vt:lpstr>Dash – Callbacks: Example 5</vt:lpstr>
      <vt:lpstr>PowerPoint Presentation</vt:lpstr>
      <vt:lpstr>PowerPoint Presentation</vt:lpstr>
      <vt:lpstr>PowerPoint Presentation</vt:lpstr>
      <vt:lpstr>PowerPoint Presentation</vt:lpstr>
      <vt:lpstr>Flight Delay Time Statistics</vt:lpstr>
      <vt:lpstr>Lab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ITIAI14</dc:creator>
  <cp:lastModifiedBy>ITIAI14</cp:lastModifiedBy>
  <cp:revision>36</cp:revision>
  <dcterms:created xsi:type="dcterms:W3CDTF">2021-09-11T12:46:53Z</dcterms:created>
  <dcterms:modified xsi:type="dcterms:W3CDTF">2021-09-15T15:55:38Z</dcterms:modified>
</cp:coreProperties>
</file>